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3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9D59A4-446E-4D45-BEEA-C38D512B4272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A3F3DA-75A7-464F-9C00-CA7B5E384AD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1560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3F3DA-75A7-464F-9C00-CA7B5E384AD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90000"/>
            <a:lum/>
          </a:blip>
          <a:srcRect/>
          <a:stretch>
            <a:fillRect l="-30000" r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slide" Target="slide7.xml"/><Relationship Id="rId18" Type="http://schemas.openxmlformats.org/officeDocument/2006/relationships/image" Target="../media/image11.png"/><Relationship Id="rId3" Type="http://schemas.openxmlformats.org/officeDocument/2006/relationships/image" Target="../media/image3.jpeg"/><Relationship Id="rId7" Type="http://schemas.openxmlformats.org/officeDocument/2006/relationships/slide" Target="slide4.xml"/><Relationship Id="rId12" Type="http://schemas.openxmlformats.org/officeDocument/2006/relationships/image" Target="../media/image8.png"/><Relationship Id="rId17" Type="http://schemas.openxmlformats.org/officeDocument/2006/relationships/slide" Target="slide9.xml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0.png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11" Type="http://schemas.openxmlformats.org/officeDocument/2006/relationships/slide" Target="slide6.xml"/><Relationship Id="rId5" Type="http://schemas.openxmlformats.org/officeDocument/2006/relationships/slide" Target="slide3.xml"/><Relationship Id="rId15" Type="http://schemas.openxmlformats.org/officeDocument/2006/relationships/slide" Target="slide8.xml"/><Relationship Id="rId10" Type="http://schemas.openxmlformats.org/officeDocument/2006/relationships/image" Target="../media/image7.jpeg"/><Relationship Id="rId19" Type="http://schemas.openxmlformats.org/officeDocument/2006/relationships/slide" Target="slide10.xml"/><Relationship Id="rId4" Type="http://schemas.openxmlformats.org/officeDocument/2006/relationships/image" Target="../media/image4.jpeg"/><Relationship Id="rId9" Type="http://schemas.openxmlformats.org/officeDocument/2006/relationships/slide" Target="slide5.xml"/><Relationship Id="rId1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slide" Target="slide2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slide" Target="slide2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29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90000"/>
            <a:lum/>
          </a:blip>
          <a:srcRect/>
          <a:stretch>
            <a:fillRect l="-38000" r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>
                <a:solidFill>
                  <a:srgbClr val="003300"/>
                </a:solidFill>
                <a:latin typeface="Monotype Corsiva" pitchFamily="66" charset="0"/>
              </a:rPr>
              <a:t>Муниципальное  бюджетное дошкольное образовательное учреждение </a:t>
            </a:r>
            <a:br>
              <a:rPr lang="ru-RU" sz="2000" dirty="0">
                <a:solidFill>
                  <a:srgbClr val="003300"/>
                </a:solidFill>
                <a:latin typeface="Monotype Corsiva" pitchFamily="66" charset="0"/>
              </a:rPr>
            </a:br>
            <a:r>
              <a:rPr lang="ru-RU" sz="2000" dirty="0">
                <a:solidFill>
                  <a:srgbClr val="003300"/>
                </a:solidFill>
                <a:latin typeface="Monotype Corsiva" pitchFamily="66" charset="0"/>
              </a:rPr>
              <a:t>Высокогорский  детский сад  «</a:t>
            </a:r>
            <a:r>
              <a:rPr lang="ru-RU" sz="2000" dirty="0" err="1">
                <a:solidFill>
                  <a:srgbClr val="003300"/>
                </a:solidFill>
                <a:latin typeface="Monotype Corsiva" pitchFamily="66" charset="0"/>
              </a:rPr>
              <a:t>Бэлэкэч</a:t>
            </a:r>
            <a:r>
              <a:rPr lang="ru-RU" sz="2000" dirty="0">
                <a:solidFill>
                  <a:srgbClr val="003300"/>
                </a:solidFill>
                <a:latin typeface="Monotype Corsiva" pitchFamily="66" charset="0"/>
              </a:rPr>
              <a:t>» комбинированного вида» </a:t>
            </a:r>
            <a:br>
              <a:rPr lang="ru-RU" sz="2000" dirty="0">
                <a:solidFill>
                  <a:srgbClr val="003300"/>
                </a:solidFill>
                <a:latin typeface="Monotype Corsiva" pitchFamily="66" charset="0"/>
              </a:rPr>
            </a:br>
            <a:r>
              <a:rPr lang="ru-RU" sz="2000" dirty="0">
                <a:solidFill>
                  <a:srgbClr val="003300"/>
                </a:solidFill>
                <a:latin typeface="Monotype Corsiva" pitchFamily="66" charset="0"/>
              </a:rPr>
              <a:t>Высокогорского муниципального района Республики Татарстан»</a:t>
            </a:r>
            <a:br>
              <a:rPr lang="ru-RU" sz="2000" dirty="0">
                <a:solidFill>
                  <a:srgbClr val="003300"/>
                </a:solidFill>
                <a:latin typeface="Monotype Corsiva" pitchFamily="66" charset="0"/>
              </a:rPr>
            </a:br>
            <a:endParaRPr lang="ru-RU" sz="2000" dirty="0">
              <a:solidFill>
                <a:srgbClr val="003300"/>
              </a:solidFill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539552" y="1988840"/>
            <a:ext cx="8064896" cy="3024336"/>
          </a:xfrm>
          <a:noFill/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6000" b="1" dirty="0" smtClean="0">
                <a:solidFill>
                  <a:srgbClr val="003300"/>
                </a:solidFill>
                <a:latin typeface="Monotype Corsiva" pitchFamily="66" charset="0"/>
              </a:rPr>
              <a:t>Электронный лэпбук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8000" b="1" dirty="0" smtClean="0">
                <a:solidFill>
                  <a:srgbClr val="003300"/>
                </a:solidFill>
                <a:latin typeface="Monotype Corsiva" pitchFamily="66" charset="0"/>
              </a:rPr>
              <a:t>«Мир растений»</a:t>
            </a:r>
          </a:p>
        </p:txBody>
      </p:sp>
    </p:spTree>
    <p:extLst>
      <p:ext uri="{BB962C8B-B14F-4D97-AF65-F5344CB8AC3E}">
        <p14:creationId xmlns:p14="http://schemas.microsoft.com/office/powerpoint/2010/main" val="159635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90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zBhgoORZTWfRGJ4IMnp_cAg9dgJC7BNePwF7WRVu86fAuenJ12T0_Q6a916thcq6fzOsDpqFGSRg3R4McmK9JP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19872" y="2276872"/>
            <a:ext cx="2348880" cy="2348880"/>
          </a:xfrm>
          <a:prstGeom prst="ellipse">
            <a:avLst/>
          </a:prstGeom>
        </p:spPr>
      </p:pic>
      <p:pic>
        <p:nvPicPr>
          <p:cNvPr id="4" name="Рисунок 3" descr="1614560352_95-p-ikonki-na-belom-fone-105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75656" y="692696"/>
            <a:ext cx="1368152" cy="1368152"/>
          </a:xfrm>
          <a:prstGeom prst="rect">
            <a:avLst/>
          </a:prstGeom>
        </p:spPr>
      </p:pic>
      <p:pic>
        <p:nvPicPr>
          <p:cNvPr id="6" name="Рисунок 5" descr="kisspng-visva-bharati-university-computer-icons-college-5ad9c613c4e366.5831892615242214598065.jp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EFEFEF"/>
              </a:clrFrom>
              <a:clrTo>
                <a:srgbClr val="EFEFE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47864" y="188640"/>
            <a:ext cx="2453303" cy="1417464"/>
          </a:xfrm>
          <a:prstGeom prst="rect">
            <a:avLst/>
          </a:prstGeom>
        </p:spPr>
      </p:pic>
      <p:pic>
        <p:nvPicPr>
          <p:cNvPr id="5" name="Содержимое 3" descr="51-515008_2017-graduation-clip-art.png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84168" y="692696"/>
            <a:ext cx="1440160" cy="1505622"/>
          </a:xfrm>
          <a:prstGeom prst="rect">
            <a:avLst/>
          </a:prstGeom>
        </p:spPr>
      </p:pic>
      <p:pic>
        <p:nvPicPr>
          <p:cNvPr id="7" name="Рисунок 6" descr="ac13e98c3ec18b25f76efe57efe09647.png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001"/>
          <a:stretch>
            <a:fillRect/>
          </a:stretch>
        </p:blipFill>
        <p:spPr>
          <a:xfrm>
            <a:off x="6732240" y="2708920"/>
            <a:ext cx="1376973" cy="1368152"/>
          </a:xfrm>
          <a:prstGeom prst="rect">
            <a:avLst/>
          </a:prstGeom>
        </p:spPr>
      </p:pic>
      <p:pic>
        <p:nvPicPr>
          <p:cNvPr id="8" name="Рисунок 7" descr="a4f7512e21633c3145b2cfb3047f88c5.png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012160" y="4725144"/>
            <a:ext cx="1385091" cy="1396365"/>
          </a:xfrm>
          <a:prstGeom prst="rect">
            <a:avLst/>
          </a:prstGeom>
        </p:spPr>
      </p:pic>
      <p:pic>
        <p:nvPicPr>
          <p:cNvPr id="9" name="Рисунок 8" descr="6485906-middle.png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9552" y="2564904"/>
            <a:ext cx="1487482" cy="1553592"/>
          </a:xfrm>
          <a:prstGeom prst="rect">
            <a:avLst/>
          </a:prstGeom>
        </p:spPr>
      </p:pic>
      <p:pic>
        <p:nvPicPr>
          <p:cNvPr id="10" name="Рисунок 9" descr="810625.png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403648" y="4581128"/>
            <a:ext cx="1556792" cy="1556792"/>
          </a:xfrm>
          <a:prstGeom prst="rect">
            <a:avLst/>
          </a:prstGeom>
        </p:spPr>
      </p:pic>
      <p:pic>
        <p:nvPicPr>
          <p:cNvPr id="11" name="Рисунок 10" descr="pic_07-1200x800.png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3491880" y="5345832"/>
            <a:ext cx="2268252" cy="15121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9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Monotype Corsiva" pitchFamily="66" charset="0"/>
                <a:cs typeface="Times New Roman" pitchFamily="18" charset="0"/>
              </a:rPr>
              <a:t>Что такое растение?</a:t>
            </a:r>
            <a:endParaRPr lang="ru-RU" dirty="0"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851920" y="1844824"/>
            <a:ext cx="4968552" cy="2808312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Мы живем удивительном и волшебном мире разных растений! Предлагаю к просмотру небольшой мультфильм «Все о растениях. Ботаника».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1614560352_95-p-ikonki-na-belom-fone-105.pn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5536" y="404664"/>
            <a:ext cx="1152128" cy="1152128"/>
          </a:xfrm>
          <a:prstGeom prst="rect">
            <a:avLst/>
          </a:prstGeom>
        </p:spPr>
      </p:pic>
      <p:pic>
        <p:nvPicPr>
          <p:cNvPr id="5" name="Рисунок 4" descr="кр что такое растение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63688" y="2276872"/>
            <a:ext cx="1689348" cy="1689348"/>
          </a:xfrm>
          <a:prstGeom prst="rect">
            <a:avLst/>
          </a:prstGeom>
          <a:ln w="38100" cap="sq">
            <a:solidFill>
              <a:srgbClr val="0033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3gll8H_vuzI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900608" y="4005064"/>
            <a:ext cx="4226362" cy="2641476"/>
          </a:xfrm>
          <a:prstGeom prst="rect">
            <a:avLst/>
          </a:prstGeom>
        </p:spPr>
      </p:pic>
      <p:sp>
        <p:nvSpPr>
          <p:cNvPr id="7" name="Прямоугольная выноска 6">
            <a:hlinkClick r:id="rId6" action="ppaction://hlinksldjump"/>
          </p:cNvPr>
          <p:cNvSpPr/>
          <p:nvPr/>
        </p:nvSpPr>
        <p:spPr>
          <a:xfrm>
            <a:off x="7740352" y="188640"/>
            <a:ext cx="1152128" cy="432048"/>
          </a:xfrm>
          <a:prstGeom prst="wedgeRect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начало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90000"/>
            <a:lum/>
          </a:blip>
          <a:srcRect/>
          <a:stretch>
            <a:fillRect l="-35000" r="-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Monotype Corsiva" pitchFamily="66" charset="0"/>
              </a:rPr>
              <a:t>Строение растений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72816"/>
            <a:ext cx="3528392" cy="4752528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Сколько же прерасного в природе! Растения- это удивительные живые организмы! Без них ни люди, ни животные не смогли бы жить. Они дарят нам воздух, еду, радуют своим видом. А ведь растения бывают разные: большие и маленькие, высокие и низкие, яркие и совсем незаметные.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Разные конечно, но у них у всех есть общее. Все растения состоят из одних и тех же частей. Вот люди все разные, но у всех есть руки, ноги, туловище, голова. Устроены все похоже. Так же и растения.</a:t>
            </a:r>
            <a:endParaRPr lang="ru-RU" sz="1800" dirty="0"/>
          </a:p>
        </p:txBody>
      </p:sp>
      <p:pic>
        <p:nvPicPr>
          <p:cNvPr id="4" name="Рисунок 3" descr="kisspng-visva-bharati-university-computer-icons-college-5ad9c613c4e366.5831892615242214598065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EFEFEF"/>
              </a:clrFrom>
              <a:clrTo>
                <a:srgbClr val="EFEFE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60648"/>
            <a:ext cx="2453303" cy="1417464"/>
          </a:xfrm>
          <a:prstGeom prst="rect">
            <a:avLst/>
          </a:prstGeom>
        </p:spPr>
      </p:pic>
      <p:pic>
        <p:nvPicPr>
          <p:cNvPr id="5" name="Рисунок 4" descr="6-1.pn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02074" y="836712"/>
            <a:ext cx="4241926" cy="3888432"/>
          </a:xfrm>
          <a:prstGeom prst="rect">
            <a:avLst/>
          </a:prstGeom>
        </p:spPr>
      </p:pic>
      <p:pic>
        <p:nvPicPr>
          <p:cNvPr id="6" name="Рисунок 5" descr="1613545938_14-p-belii-chelovechek-dlya-prezentatsii-prozra-15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35896" y="3573016"/>
            <a:ext cx="2276872" cy="2276872"/>
          </a:xfrm>
          <a:prstGeom prst="rect">
            <a:avLst/>
          </a:prstGeom>
        </p:spPr>
      </p:pic>
      <p:pic>
        <p:nvPicPr>
          <p:cNvPr id="8" name="Рисунок 7" descr="раскраска цвета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84168" y="5013176"/>
            <a:ext cx="1285875" cy="1323975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Прямоугольная выноска 8">
            <a:hlinkClick r:id="rId7" action="ppaction://hlinksldjump"/>
          </p:cNvPr>
          <p:cNvSpPr/>
          <p:nvPr/>
        </p:nvSpPr>
        <p:spPr>
          <a:xfrm>
            <a:off x="7740352" y="188640"/>
            <a:ext cx="1152128" cy="432048"/>
          </a:xfrm>
          <a:prstGeom prst="wedgeRect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начало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 l="-24000" r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Monotype Corsiva" pitchFamily="66" charset="0"/>
              </a:rPr>
              <a:t>Виды растений</a:t>
            </a:r>
            <a:endParaRPr lang="ru-RU" dirty="0">
              <a:latin typeface="Monotype Corsiva" pitchFamily="66" charset="0"/>
            </a:endParaRPr>
          </a:p>
        </p:txBody>
      </p:sp>
      <p:pic>
        <p:nvPicPr>
          <p:cNvPr id="4" name="Содержимое 3" descr="51-515008_2017-graduation-clip-art.pn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9592" y="260648"/>
            <a:ext cx="1440160" cy="1505622"/>
          </a:xfrm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467544" y="1628800"/>
            <a:ext cx="5112568" cy="50405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Многие животные едят семячки, кору и траву. Растения для них- это пища. А значит, и жизнь.</a:t>
            </a:r>
          </a:p>
          <a:p>
            <a:pPr lvl="0" algn="just"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 еще растения дают многим живым существам крышу над головой. Например, белки и совы живут в дуплах деревьев. </a:t>
            </a:r>
          </a:p>
          <a:p>
            <a:pPr lvl="0" algn="just"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«А ты знаешь, что люди тоже растениями питаются?». Ты любишь огурчики или картошечку? А фрукты ты любишь? Это все растения, которые нам дарят столько витаминов. А еще они очень вкусные!</a:t>
            </a:r>
          </a:p>
          <a:p>
            <a:pPr lvl="0" algn="just"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 многих растений люди научились делать лекарства. Например, из коры дуба или из ромашки. </a:t>
            </a:r>
          </a:p>
          <a:p>
            <a:pPr lvl="0" algn="just"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 из деревьев люди строят дома, делают мебель. Даже бумагу получают из деревьев!</a:t>
            </a:r>
          </a:p>
          <a:p>
            <a:pPr lvl="0" algn="just"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самое главное, растения всем живым существам дарят воздух, без которого не было бы жизни.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разнообразие растений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60232" y="3356992"/>
            <a:ext cx="1295400" cy="1257300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slide-15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3538"/>
          <a:stretch>
            <a:fillRect/>
          </a:stretch>
        </p:blipFill>
        <p:spPr>
          <a:xfrm>
            <a:off x="5593500" y="1052736"/>
            <a:ext cx="3550500" cy="2299368"/>
          </a:xfrm>
          <a:prstGeom prst="rect">
            <a:avLst/>
          </a:prstGeom>
        </p:spPr>
      </p:pic>
      <p:pic>
        <p:nvPicPr>
          <p:cNvPr id="9" name="Рисунок 8" descr="гербарий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596336" y="5301208"/>
            <a:ext cx="1257300" cy="1285875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5796136" y="5949280"/>
            <a:ext cx="16496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Monotype Corsiva" pitchFamily="66" charset="0"/>
              </a:rPr>
              <a:t>*Карточки «Мой гербарий»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12" name="Прямоугольная выноска 11">
            <a:hlinkClick r:id="rId7" action="ppaction://hlinksldjump"/>
          </p:cNvPr>
          <p:cNvSpPr/>
          <p:nvPr/>
        </p:nvSpPr>
        <p:spPr>
          <a:xfrm>
            <a:off x="7892752" y="341040"/>
            <a:ext cx="1152128" cy="432048"/>
          </a:xfrm>
          <a:prstGeom prst="wedgeRect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начало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90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latin typeface="Monotype Corsiva" pitchFamily="66" charset="0"/>
              </a:rPr>
              <a:t>Размножение растений</a:t>
            </a:r>
            <a:endParaRPr lang="ru-RU" dirty="0">
              <a:latin typeface="Monotype Corsiva" pitchFamily="66" charset="0"/>
            </a:endParaRPr>
          </a:p>
        </p:txBody>
      </p:sp>
      <p:pic>
        <p:nvPicPr>
          <p:cNvPr id="4" name="Рисунок 3" descr="ac13e98c3ec18b25f76efe57efe09647.pn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001"/>
          <a:stretch>
            <a:fillRect/>
          </a:stretch>
        </p:blipFill>
        <p:spPr>
          <a:xfrm>
            <a:off x="395536" y="188640"/>
            <a:ext cx="1376973" cy="1368152"/>
          </a:xfrm>
          <a:prstGeom prst="rect">
            <a:avLst/>
          </a:prstGeom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395536" y="1484784"/>
            <a:ext cx="5112568" cy="50405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 большинства растений есть семена. И из каждого, даже из самого маленького семечка можно получить новое растение. Вот какие чудеса зеленого мира!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Предлагаю провести опыт «Посади подсолнух». Для этого нам понадобится: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1.Выкопать небольшую ямку в земле.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2.Положить в нее семечку.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3.Сверху засыпать землей.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4.Полить чистой водой.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5.Следить, чтобы земля не высыхала, поливать.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Через несколько дней покажется маленький росточек. Это будущий могучий подсолнух!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ведь такое чудо можно вырастить на подоконнике. Посолнуху, конечно, будет тесновато дома. Но вот горошинку вполне можно  посадить и посмотреть, что получится. 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nb21vd2a2rz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8064" y="1124743"/>
            <a:ext cx="3735207" cy="2614645"/>
          </a:xfrm>
          <a:prstGeom prst="rect">
            <a:avLst/>
          </a:prstGeom>
        </p:spPr>
      </p:pic>
      <p:pic>
        <p:nvPicPr>
          <p:cNvPr id="8" name="Рисунок 7" descr="посадка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88224" y="4293096"/>
            <a:ext cx="1683188" cy="1584176"/>
          </a:xfrm>
          <a:prstGeom prst="rect">
            <a:avLst/>
          </a:prstGeom>
          <a:ln w="38100" cap="sq">
            <a:solidFill>
              <a:schemeClr val="accent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Прямоугольная выноска 8">
            <a:hlinkClick r:id="rId6" action="ppaction://hlinksldjump"/>
          </p:cNvPr>
          <p:cNvSpPr/>
          <p:nvPr/>
        </p:nvSpPr>
        <p:spPr>
          <a:xfrm>
            <a:off x="7740352" y="188640"/>
            <a:ext cx="1152128" cy="432048"/>
          </a:xfrm>
          <a:prstGeom prst="wedgeRect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начало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90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-JrHem4ugEc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D0B98D"/>
              </a:clrFrom>
              <a:clrTo>
                <a:srgbClr val="D0B98D">
                  <a:alpha val="0"/>
                </a:srgbClr>
              </a:clrTo>
            </a:clrChange>
          </a:blip>
          <a:srcRect l="21212" t="311" r="16206" b="2085"/>
          <a:stretch>
            <a:fillRect/>
          </a:stretch>
        </p:blipFill>
        <p:spPr>
          <a:xfrm>
            <a:off x="6228184" y="3356992"/>
            <a:ext cx="2062047" cy="22682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5436096" y="5877272"/>
            <a:ext cx="35573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Monotype Corsiva" pitchFamily="66" charset="0"/>
              </a:rPr>
              <a:t>*Дианна Астон: Что снится семечку?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dirty="0" smtClean="0">
                <a:latin typeface="Monotype Corsiva" pitchFamily="66" charset="0"/>
              </a:rPr>
              <a:t>Виды семян</a:t>
            </a:r>
            <a:endParaRPr lang="ru-RU" dirty="0">
              <a:latin typeface="Monotype Corsiva" pitchFamily="66" charset="0"/>
            </a:endParaRPr>
          </a:p>
        </p:txBody>
      </p:sp>
      <p:pic>
        <p:nvPicPr>
          <p:cNvPr id="8" name="Рисунок 7" descr="a4f7512e21633c3145b2cfb3047f88c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87624" y="0"/>
            <a:ext cx="1385091" cy="1396365"/>
          </a:xfrm>
          <a:prstGeom prst="rect">
            <a:avLst/>
          </a:prstGeom>
        </p:spPr>
      </p:pic>
      <p:sp>
        <p:nvSpPr>
          <p:cNvPr id="9" name="Содержимое 2"/>
          <p:cNvSpPr txBox="1">
            <a:spLocks/>
          </p:cNvSpPr>
          <p:nvPr/>
        </p:nvSpPr>
        <p:spPr>
          <a:xfrm>
            <a:off x="395536" y="1484784"/>
            <a:ext cx="4752528" cy="49685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«...Лягушонок бодро топал по тропинке и напевал песенку. И вдруг на него сверху упала большая шишка! Это бельчонок балуется! Ну-ка, не хулигань! А Квакуля не грустит, на шишку показывает и говорит: «А ты знаешь, друг, что в этой шишке целый лес елок спрятан?»»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Вот это чудеса! И правда, ведь шишка в себе семечки хранит. А из каждой может новое дерево вырасти, а на нем- новые шишки! Будешь яблоки есть- посмотри на семечки внутри. Если одну в землю посадить и ухаживать, то из нее яблонька новая вырастет. И так у каждого растения: у дуба семена в желудях, у подсолнуха- в семячках, у персика- в косточке, у гороха- горошинки в стручке!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Сколько растений- столько и семян! И все разные!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книгт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44208" y="1772816"/>
            <a:ext cx="1323975" cy="1209675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Прямоугольная выноска 11">
            <a:hlinkClick r:id="rId6" action="ppaction://hlinksldjump"/>
          </p:cNvPr>
          <p:cNvSpPr/>
          <p:nvPr/>
        </p:nvSpPr>
        <p:spPr>
          <a:xfrm>
            <a:off x="7740352" y="188640"/>
            <a:ext cx="1152128" cy="432048"/>
          </a:xfrm>
          <a:prstGeom prst="wedgeRectCallou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начало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9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Питание растений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pic>
        <p:nvPicPr>
          <p:cNvPr id="5" name="Рисунок 4" descr="6485906-middle.pn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3568" y="332656"/>
            <a:ext cx="1487482" cy="1553592"/>
          </a:xfrm>
          <a:prstGeom prst="rect">
            <a:avLst/>
          </a:prstGeom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323528" y="2492896"/>
            <a:ext cx="4752528" cy="28803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 знаешь, что у каждого растения под землей очень важная часть спрятана? Корень называется. Глубоко и крепко корнями растения в земле сидят. А знаешь ли ты, зачем растениям нужны корни?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Растение, как и мы с вами, должно хорошо питаться, чтобы расти и сил набираться. Только растения всю пользу из воды берут. А пьют они эту воду через корень из земли. Поэтому так важно растение поливать.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опыты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60232" y="5013176"/>
            <a:ext cx="1323975" cy="1257300"/>
          </a:xfrm>
          <a:prstGeom prst="rect">
            <a:avLst/>
          </a:prstGeom>
          <a:ln w="38100" cap="sq">
            <a:solidFill>
              <a:schemeClr val="accent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5580112" y="4509120"/>
            <a:ext cx="31502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Monotype Corsiva" pitchFamily="66" charset="0"/>
              </a:rPr>
              <a:t>*Сборник весенних экспериментов</a:t>
            </a:r>
            <a:endParaRPr lang="ru-RU" dirty="0">
              <a:latin typeface="Monotype Corsiva" pitchFamily="66" charset="0"/>
            </a:endParaRPr>
          </a:p>
        </p:txBody>
      </p:sp>
      <p:pic>
        <p:nvPicPr>
          <p:cNvPr id="9" name="Рисунок 8" descr="img3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5275"/>
          <a:stretch>
            <a:fillRect/>
          </a:stretch>
        </p:blipFill>
        <p:spPr>
          <a:xfrm>
            <a:off x="5580112" y="1340768"/>
            <a:ext cx="3059832" cy="3145103"/>
          </a:xfrm>
          <a:prstGeom prst="rect">
            <a:avLst/>
          </a:prstGeom>
        </p:spPr>
      </p:pic>
      <p:sp>
        <p:nvSpPr>
          <p:cNvPr id="11" name="Прямоугольная выноска 10">
            <a:hlinkClick r:id="rId6" action="ppaction://hlinksldjump"/>
          </p:cNvPr>
          <p:cNvSpPr/>
          <p:nvPr/>
        </p:nvSpPr>
        <p:spPr>
          <a:xfrm>
            <a:off x="7740352" y="188640"/>
            <a:ext cx="1152128" cy="432048"/>
          </a:xfrm>
          <a:prstGeom prst="wedgeRect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начало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90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Польза растений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pic>
        <p:nvPicPr>
          <p:cNvPr id="5" name="Рисунок 4" descr="81062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332656"/>
            <a:ext cx="1556792" cy="1556792"/>
          </a:xfrm>
          <a:prstGeom prst="rect">
            <a:avLst/>
          </a:prstGeom>
        </p:spPr>
      </p:pic>
      <p:pic>
        <p:nvPicPr>
          <p:cNvPr id="6" name="Рисунок 5" descr="IMG_20200525_121922_09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6016" y="1340768"/>
            <a:ext cx="4111352" cy="5139190"/>
          </a:xfrm>
          <a:prstGeom prst="rect">
            <a:avLst/>
          </a:prstGeom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683568" y="2420888"/>
            <a:ext cx="3816424" cy="19442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Значение растений для живой природы и человека не просто важное. Существующий ныне на Земле животный мир находится в неразрывной зависимости от царства растений.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лекарственное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63688" y="4437112"/>
            <a:ext cx="1457325" cy="1419225"/>
          </a:xfrm>
          <a:prstGeom prst="rect">
            <a:avLst/>
          </a:prstGeom>
          <a:ln w="38100" cap="sq">
            <a:solidFill>
              <a:schemeClr val="accent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Прямоугольная выноска 9">
            <a:hlinkClick r:id="rId6" action="ppaction://hlinksldjump"/>
          </p:cNvPr>
          <p:cNvSpPr/>
          <p:nvPr/>
        </p:nvSpPr>
        <p:spPr>
          <a:xfrm>
            <a:off x="7740352" y="188640"/>
            <a:ext cx="1152128" cy="432048"/>
          </a:xfrm>
          <a:prstGeom prst="wedgeRect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начало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90000"/>
            <a:lum/>
          </a:blip>
          <a:srcRect/>
          <a:stretch>
            <a:fillRect l="-38000" r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403648" y="427038"/>
            <a:ext cx="7435552" cy="11297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Влияние человека на растительный мир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pic>
        <p:nvPicPr>
          <p:cNvPr id="5" name="Рисунок 4" descr="pic_07-1200x80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252536" y="212560"/>
            <a:ext cx="2088232" cy="139215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51520" y="1628800"/>
            <a:ext cx="4572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Основная экологическая проблема растительного мира – это уничтожение растительности людьми. Одно дело, когда люди собирают дикие ягоды, используют лекарственные растения, а другое дело, когда пожары уничтожают тысячи гектаров всего живого, что находится на территории. Уничтожение отдельных видов растений ведет к оскудению всего генофонда флоры. Если истребляется хотя бы один вид, то кардинально меняется вся экосистема. Так растения являются кормом для травоядных животных, и в случае уничтожения растительного покрова, вымрут и эти звери, а затем и хищники.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берегите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92280" y="5157192"/>
            <a:ext cx="1447800" cy="1485900"/>
          </a:xfrm>
          <a:prstGeom prst="rect">
            <a:avLst/>
          </a:prstGeom>
          <a:ln w="38100" cap="sq">
            <a:solidFill>
              <a:schemeClr val="accent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slide_6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BCDDCC"/>
              </a:clrFrom>
              <a:clrTo>
                <a:srgbClr val="BCDDC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44008" y="1628800"/>
            <a:ext cx="4283968" cy="3212976"/>
          </a:xfrm>
          <a:prstGeom prst="rect">
            <a:avLst/>
          </a:prstGeom>
        </p:spPr>
      </p:pic>
      <p:sp>
        <p:nvSpPr>
          <p:cNvPr id="10" name="Прямоугольная выноска 9">
            <a:hlinkClick r:id="rId6" action="ppaction://hlinksldjump"/>
          </p:cNvPr>
          <p:cNvSpPr/>
          <p:nvPr/>
        </p:nvSpPr>
        <p:spPr>
          <a:xfrm>
            <a:off x="7816180" y="107678"/>
            <a:ext cx="1152128" cy="432048"/>
          </a:xfrm>
          <a:prstGeom prst="wedgeRect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начало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764</Words>
  <Application>Microsoft Office PowerPoint</Application>
  <PresentationFormat>Экран (4:3)</PresentationFormat>
  <Paragraphs>48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Муниципальное  бюджетное дошкольное образовательное учреждение  Высокогорский  детский сад  «Бэлэкэч» комбинированного вида»  Высокогорского муниципального района Республики Татарстан» </vt:lpstr>
      <vt:lpstr>Презентация PowerPoint</vt:lpstr>
      <vt:lpstr>Что такое растение?</vt:lpstr>
      <vt:lpstr>Строение растений</vt:lpstr>
      <vt:lpstr>Виды растений</vt:lpstr>
      <vt:lpstr>Размножение растений</vt:lpstr>
      <vt:lpstr>Виды семян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 бюджетное дошкольное образовательное учреждение  Высокогорский  детский сад  «Бэлэкэч» комбинированного вида»  Высокогорского муниципального района Республики Татарстан» </dc:title>
  <dc:creator>Администратор</dc:creator>
  <cp:lastModifiedBy>Admin</cp:lastModifiedBy>
  <cp:revision>30</cp:revision>
  <cp:lastPrinted>2023-05-10T05:15:15Z</cp:lastPrinted>
  <dcterms:created xsi:type="dcterms:W3CDTF">2023-05-07T19:42:37Z</dcterms:created>
  <dcterms:modified xsi:type="dcterms:W3CDTF">2023-05-10T05:16:32Z</dcterms:modified>
</cp:coreProperties>
</file>